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91" r:id="rId2"/>
    <p:sldId id="257" r:id="rId3"/>
    <p:sldId id="337" r:id="rId4"/>
    <p:sldId id="338" r:id="rId5"/>
    <p:sldId id="258" r:id="rId6"/>
    <p:sldId id="259" r:id="rId7"/>
    <p:sldId id="341" r:id="rId8"/>
    <p:sldId id="342" r:id="rId9"/>
    <p:sldId id="343" r:id="rId10"/>
    <p:sldId id="344" r:id="rId11"/>
    <p:sldId id="260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261" r:id="rId20"/>
    <p:sldId id="352" r:id="rId21"/>
    <p:sldId id="340" r:id="rId22"/>
    <p:sldId id="262" r:id="rId23"/>
    <p:sldId id="353" r:id="rId24"/>
    <p:sldId id="354" r:id="rId25"/>
    <p:sldId id="263" r:id="rId26"/>
    <p:sldId id="355" r:id="rId27"/>
    <p:sldId id="356" r:id="rId28"/>
    <p:sldId id="267" r:id="rId29"/>
    <p:sldId id="271" r:id="rId30"/>
    <p:sldId id="357" r:id="rId31"/>
    <p:sldId id="358" r:id="rId32"/>
    <p:sldId id="33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4"/>
    <p:restoredTop sz="94694"/>
  </p:normalViewPr>
  <p:slideViewPr>
    <p:cSldViewPr snapToGrid="0" snapToObjects="1">
      <p:cViewPr>
        <p:scale>
          <a:sx n="108" d="100"/>
          <a:sy n="108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20:34:16.5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8862.46094"/>
      <inkml:brushProperty name="anchorY" value="-24859.57617"/>
      <inkml:brushProperty name="scaleFactor" value="0.5"/>
    </inkml:brush>
  </inkml:definitions>
  <inkml:trace contextRef="#ctx0" brushRef="#br0">1 31 24575,'34'0'0,"7"0"0,-6 0 0,13 0 0,-5 0 0,14 0 0,-5 0 0,12 0 0,-12 0 0,5 0 0,-15 0 0,-7 0 0,-2 0 0,-16 0 0,4 0 0,-12 0 0,0 0 0,1 0 0,-1 0 0,-1 0 0,1 0 0,0 0 0,1 0 0,10 0 0,-3 0 0,10 0 0,0 0 0,-5 0 0,5-10 0,-7 8 0,1-7 0,-5 9 0,3 0 0,-8 0 0,3 0 0,1 0 0,-5 0 0,10 0 0,-10-4 0,16 3 0,-9-4 0,15 5 0,-3 0 0,-1 0 0,4 0 0,-3 0 0,5 0 0,-6 0 0,4 0 0,-9 0 0,3 0 0,-5 0 0,0 0 0,-1 0 0,1 0 0,0 0 0,5 0 0,-3 0 0,3 0 0,-5 0 0,0 0 0,-6 0 0,0 0 0,-6 0 0,0 0 0,1 0 0,-1 0 0,0 0 0,0 0 0,0 0 0,5 0 0,-3 0 0,14 0 0,-8 0 0,10 0 0,-6 0 0,6 0 0,-5 0 0,10 5 0,-3-3 0,5 3 0,-6-5 0,4 0 0,-9 0 0,3 0 0,-10 4 0,-2-3 0,-4 3 0,-1-4 0,0 0 0,1 0 0,-2 0 0,1 0 0,0 0 0,1 4 0,4-3 0,2 3 0,5-4 0,-1 0 0,1 0 0,0 0 0,-1 0 0,-4 0 0,-1 0 0,-6 0 0,0 0 0,1 0 0,-1 0 0,0 0 0,0 0 0,5 0 0,8 0 0,0 0 0,11 0 0,-5 0 0,6 0 0,-6 0 0,-1 0 0,-7 0 0,-4 0 0,-1 0 0,-6 0 0,0 0 0,1 0 0,-1 0 0,-1 0 0,1 0 0,0 0 0,-1 0 0,1 0 0,-4 5 0,3-4 0,-7 7 0,7-7 0,-7 7 0,6-7 0,-2 3 0,4-4 0,-1 0 0,1-3 0,0 2 0,-5-7 0,4 7 0,-3-3 0,4 4 0,0 0 0,-1 0 0,-3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20:34:17.2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8389.21875"/>
      <inkml:brushProperty name="anchorY" value="-37551.57031"/>
      <inkml:brushProperty name="scaleFactor" value="0.5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20:34:27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24575,'24'0'0,"-2"0"0,5 0 0,8 0 0,-5 0 0,9 0 0,-16 0 0,-2 0 0,-1 0 0,-10 0 0,4 0 0,-5 0 0,0 0 0,5 0 0,2 0 0,10 0 0,3 0 0,12 0 0,1 0 0,15 0 0,-6 0 0,6 0 0,0 0 0,-6 0 0,7 0 0,-9 0 0,0 0 0,1 0 0,7 0 0,2 0 0,8 0 0,17 0 0,-20 0 0,26 0 0,-20 0 0,8 0 0,6 0 0,-22 0 0,11 0 0,-21 0 0,-2 0 0,-2 0 0,-12 0 0,-1 0 0,-3 0 0,-3 0 0,5 0 0,0 0 0,0 0 0,0 0 0,-6 0 0,5 0 0,-5 0 0,0 0 0,-2 5 0,-10-4 0,3 4 0,-8-5 0,8 0 0,-3 0 0,5 0 0,5 0 0,2 5 0,7-4 0,5 4 0,3-5 0,7 5 0,-1-3 0,-6 8 0,-2-8 0,0 8 0,-5-8 0,4 8 0,1-9 0,2 10 0,6-10 0,1 10 0,-1-10 0,8 5 0,-5 0 0,5 0 0,-8 1 0,1-1 0,-1-1 0,-6-3 0,-2 3 0,-7 0 0,0-4 0,-6 5 0,5-6 0,-11 0 0,5 0 0,-1 0 0,-4 0 0,11 0 0,-5 0 0,0 0 0,5 0 0,-5 0 0,0 0 0,5 0 0,-5 0 0,6 0 0,7 0 0,-5 0 0,12 0 0,-6 0 0,16 0 0,-7 0 0,6 0 0,-7 0 0,-1 0 0,0 0 0,1 0 0,-1 0 0,-6 0 0,-2 0 0,-7 0 0,-6 0 0,5 0 0,-11 0 0,5 0 0,-12 0 0,0 0 0,-1-5 0,-3 4 0,8-8 0,-8 7 0,3-6 0,1 7 0,-5-8 0,5 8 0,-6-3 0,1 4 0,4-5 0,-3 4 0,3-3 0,-5 0 0,1 2 0,4-6 0,2 2 0,0-4 0,3 0 0,-3 4 0,-1 2 0,0 0 0,-6 3 0,0-3 0,1 4 0,-1 0 0,-4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20:34:32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24575,'43'0'0,"6"0"0,35 0 0,-30 0 0,4 0-1225,8 0 1,2 0 1224,4 0 0,2 0 0,11 0 0,-4 0 0,-26 0 0,-1 0 0,19 0 0,1 0 0,-16 3 0,-2 2 0,1 2 0,0 1-45,8 3 1,-2 2 44,-13-1 0,-2 0 0,2 2 0,-2 0 603,40 2-603,-13 4 0,-8-7 0,-8 0 0,-8-5 1219,-16 2-1219,-8-9 716,-12 4-716,0-5 0,-6 0 0,0 0 0,1 0 0,-1 0 0,0 0 0,0 0 0,11 0 0,-3 0 0,16 0 0,-5 0 0,13 0 0,-6 0 0,13 0 0,-12 0 0,5 0 0,-7 0 0,0 0 0,7 0 0,-5 0 0,11 0 0,-4 0 0,14 0 0,-5 0 0,13 0 0,-6 0 0,0 0 0,6 0 0,-14 0 0,14 0 0,-14 0 0,7 0 0,-9 0 0,1 0 0,-8 0 0,-7 0 0,-8 0 0,-6 0 0,-5 0 0,-2 0 0,-5 0 0,1 0 0,-1 0 0,0 0 0,5 0 0,7 0 0,14 0 0,8 0 0,14 0 0,-6 0 0,14 0 0,-6 0 0,0 0 0,-8 0 0,-3 0 0,-19 0 0,11 0 0,-18-5 0,5 4 0,-6-4 0,-1 5 0,-4-4 0,3 3 0,-3-3 0,5 4 0,-5-4 0,3 3 0,-3-8 0,4 8 0,1-8 0,6 2 0,-5 1 0,11-4 0,-11 9 0,5-9 0,-7 9 0,1-3 0,-5 4 0,-2-5 0,-5 4 0,1-3 0,-1 4 0,-4-4 0,0 3 0,-5-2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21:01:38.1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24575,'99'0'0,"-1"0"0,0 0 0,1 0 0,-1 0 0,0 0 0,1 0 0,-1 0 0,0 0 0,0 0 0,1 0 0,-1 0 0,0 0 0,1 0 0,-1 0 0,0 0 0,-1 0 0,0 0 0,0 0 0,-1 0 0,1 0 0,0 0 0,0 0 0,0 0 0,-1 0 0,1 0 0,0 0 0,0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21:01:40.6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24575,'36'0'0,"-4"0"0,28 0 0,12 0 0,9 0-614,-25 0 1,1 0 613,43 0 0,-39 0 0,1 0 0,-2 0 0,-2 0 0,36 0-42,-43 0 1,-2 0 41,23 0 0,7 0 0,-2 0 0,-20 0 0,-4 0 0,-14 0 0,-4 0 909,-2 0-909,-11 0 401,0 0-401,-5 0 0,-5 0 0,0 0 0,-5 0 0,1 0 0,-1 0 0,1 0 0,3 0 0,1 0 0,15 0 0,3 0 0,10 0 0,0 0 0,6 0 0,1 0 0,7 0 0,0 0 0,-7 0 0,5 0 0,-4 5 0,21-4 0,-5 4 0,13 0 0,0-3 0,2 8 0,16-2 0,-21-2 0,18 0 0,-20 0 0,15-5 0,-8 5 0,-2-6 0,-15 0 0,-1 0 0,-1 0 0,-4 0 0,4 0 0,1 0 0,-6 0 0,6 0 0,-8 0 0,-5 0 0,-2 0 0,-6 0 0,-6 0 0,5 0 0,-15 0 0,7 0 0,-13 0 0,0 0 0,-7 0 0,-3 0 0,-1 0 0,1 0 0,-1 0 0,1 0 0,-1 0 0,1 0 0,8 0 0,-2 0 0,12 0 0,-3 0 0,-1 0 0,5 0 0,-5 0 0,6 0 0,-1 0 0,-4 0 0,-2 0 0,-4 0 0,0 0 0,-1 0 0,1 0 0,0 0 0,-1 0 0,6 0 0,-8 0 0,6 0 0,-12 0 0,4 3 0,-4-2 0,-1 2 0,1-3 0,-1 0 0,0 0 0,1 0 0,-1 0 0,4 0 0,-2 0 0,3 0 0,-5 0 0,-3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8T21:01:42.9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24575,'65'0'0,"7"0"0,16 0-878,-36 0 1,2 0 877,-1 0 0,2 0 0,11 0 0,1 0 0,-12 0 0,0 0 0,7 0 0,0 0 0,-8 0 0,-3 0 175,46 0-175,-1 0 0,-10 0 0,0 0 0,0 0 0,1 0 0,-8 0 0,6 0 383,-32 0-383,27 0 0,-35 0 0,24 0 883,-16 0-883,1 0 314,0 0-314,-7 0 0,5 0 0,-10 0 0,10 0 0,-10 0 0,10 0 0,-5 0 0,7 0 0,-7 0 0,5 0 0,-10 0 0,10 0 0,-4 0 0,6 0 0,6 0 0,-4 0 0,5 0 0,-7 0 0,0 0 0,-7 0 0,6 0 0,-12 0 0,11 0 0,-4 0 0,6 0 0,14 0 0,-11 0 0,5 0 0,-2 0 0,-11 0 0,12 0 0,-7 0 0,-12 4 0,3-3 0,-21 3 0,3-1 0,-15-2 0,0 6 0,-5-6 0,1 3 0,-1-4 0,1 0 0,3 0 0,6 0 0,6 0 0,23 5 0,-8-4 0,21 9 0,-12-9 0,7 9 0,-6-9 0,-2 8 0,-12-8 0,-6 4 0,-6-2 0,-9-2 0,-2 3 0,-7-4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B9ED2-56DB-3041-BD33-8422D8C37824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6B70A-314B-624A-960C-BB3DE7509E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659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6B70A-314B-624A-960C-BB3DE7509E1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36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CAD3-9C88-0646-9962-A52B45EED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099B5-8470-494E-8A4A-673FC12A1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AFBA2-4A2B-B84F-ACAB-E5D36A86D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37EC9-94FF-9F40-A346-9E9BC925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F5B0-6EC5-F545-94A6-3445A68B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343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C8F3-B888-8448-B0D1-CC1D0427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93C21-6988-C449-8400-28A322F0A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9B2A3-A97C-F245-8BA4-CBC29D6A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36750-3ABF-C24C-B7D7-475B875B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A3FAC-7210-5F42-BE2C-2C6C368B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512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709A2F-AD1B-ED4E-ABA5-A901A727B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95FB6-457F-DF40-BD4F-2E2169A31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55B9-2F62-4C4F-BDF4-86AFA5E60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1E0D0-3E96-F646-9F88-8B2BD6BD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04D34-FD9D-C845-9AB9-CC1E69BDA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050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B5C4-955F-AF4E-9E4D-7691B6B4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C3A32-91F2-2A43-BDE8-5A9997A1B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5D9D-0F21-4A46-8678-6AA4E01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AA46A-C667-354A-85B9-F8C60185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61F-3C5A-A341-8F51-94A5BD0D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87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3E4C-6A7A-824C-A4B4-3C0503A6B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DCCA4-BAF1-4347-B0B0-C20E29213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B79DC-3332-F648-A6D0-7E8C1F4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BB1C2-EDE0-BC45-B25D-A55EDC481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18B7A-8C54-FF41-A0F6-3A5AB481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73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4825-1FE4-534E-9426-8C0ADCDA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691A-6EA5-E14A-B4D3-3BF691081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44F3D-B20F-FE44-A226-B847CA516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D0F07-AF02-E74F-8019-1BDD99CCD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2C4CF-B6A5-334E-830C-2AE5F9C2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35182-B2B8-0043-91A6-C05BE30EC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2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18AA-F527-E640-9BF0-3360203ED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EF03-5AE2-DC4E-853E-706BAD418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204C7-FF22-664E-ABA0-6E0A3720C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22125-2587-5649-9054-3D85C9C21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08474-A006-D945-90D4-D08381951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ABE03-1D5B-9542-BD84-1F501554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0A28-C565-654D-8A9F-FADA4CD9A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2D769-E10B-154D-BDF0-4068CBB25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28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3A39-DE6D-3E42-912C-E76D7AD7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3943F-120A-8D45-AC5F-04F17DE71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38056-D439-934F-A9D0-6A85E0FD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64751-08C0-9F49-B274-83486E641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31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EF46C-D0B3-4640-BC43-438081483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B2496B-F25D-2449-94BC-744DA718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AABF-D141-6946-A82D-905AD986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23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9BFF-BC5D-144C-9148-C8F73F4B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A8CA4-870E-BF4C-BA33-437414E0A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D1DAA-C9F4-B245-8454-F1C408CDA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5D943-5A7E-444E-89FD-052F4DD5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276C8-90F9-8B4B-B970-4C0F95A58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39828-3132-DC47-B591-9C050451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45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5E273-DCE5-1642-A6E5-AB71FCA6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62408-9B9A-CE4D-A94C-E568DDCA0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2E469-FF06-2644-A14B-9FDCEB23E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2018A-4434-4B48-83BC-0A5F89FE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E5DD1-8F8E-8447-957E-2A354B0F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456F6-19DF-1244-8C8B-DBB5E329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97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C3E59-6EC1-3B44-8367-5D922B72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9C1D4-94CE-CF4A-B22C-6BE3AC367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A90F4-3D79-AF41-ACA6-305EE5B86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20E91-5736-2F43-B31F-DCEDBD43A202}" type="datetimeFigureOut">
              <a:rPr lang="en-GB" smtClean="0"/>
              <a:t>25/03/2022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51EC-5D52-9349-B914-98D8D1AF2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2FA78-D927-C74E-B8DF-7AB7F684A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4A38A-E7D1-254E-9968-C14C3A1CE0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729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57.png"/><Relationship Id="rId2" Type="http://schemas.openxmlformats.org/officeDocument/2006/relationships/image" Target="../media/image5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4.xml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0F6C1-962F-1042-B0F4-526EBC6F4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809" y="2505740"/>
            <a:ext cx="3197013" cy="27432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480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Lecture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5B602-CFF8-A547-BA2F-0CF1F6B3B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7691" y="474380"/>
            <a:ext cx="7289799" cy="55334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Recap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Advanced Quantum Algorithms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Quantum Fourier Transform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Quantum Phase Estimation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Q&amp;A, Short break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Quantum Enhanced Fast Linear Algebra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Hamiltonian Simulation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341BC-03CA-E441-BC20-3852F428614F}"/>
              </a:ext>
            </a:extLst>
          </p:cNvPr>
          <p:cNvSpPr txBox="1"/>
          <p:nvPr/>
        </p:nvSpPr>
        <p:spPr>
          <a:xfrm>
            <a:off x="3083169" y="30011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132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BB76-D133-6B40-8CBA-9A6EEAF9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Q.F.T – Quantum circuit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DB13-479E-8B4D-A572-6876B2BFB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0C35754C-F120-584F-A12B-76F2243D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84" y="1545758"/>
            <a:ext cx="2817742" cy="103607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7F91CA7-5B23-BB4C-B79C-08EAE356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78" y="3270324"/>
            <a:ext cx="10619134" cy="26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7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568E57-D646-5B42-85BD-8977A6635D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Q.F.T – Quantum circuit </a:t>
            </a:r>
            <a:endParaRPr lang="en-GB" dirty="0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A92DE1D-82AF-9C40-A0DE-107E36036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43088"/>
            <a:ext cx="2590800" cy="3937000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452FDD1C-482C-EE4C-9D5A-80A0D8317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989" y="3123063"/>
            <a:ext cx="5387225" cy="11716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B3331F-97A8-BB46-A943-8C2401610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00" y="3429000"/>
            <a:ext cx="808898" cy="4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2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568E57-D646-5B42-85BD-8977A6635D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Q.F.T – Quantum circuit 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B3331F-97A8-BB46-A943-8C240161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300" y="3429000"/>
            <a:ext cx="808898" cy="490241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4E9139E-5BC3-4445-B697-5550E54E8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5" y="1862801"/>
            <a:ext cx="3607119" cy="3692135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1EBBA694-D5E5-6941-ACDC-7C0C2E0D7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401" y="3146769"/>
            <a:ext cx="5043394" cy="10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0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568E57-D646-5B42-85BD-8977A6635D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Q.F.T. – Quantum circuit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B3331F-97A8-BB46-A943-8C240161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613" y="3428999"/>
            <a:ext cx="808898" cy="4902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25F1A8-CB88-4B4E-B7D3-52D82B9D5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13" y="2116053"/>
            <a:ext cx="5152005" cy="3116132"/>
          </a:xfrm>
          <a:prstGeom prst="rect">
            <a:avLst/>
          </a:prstGeom>
        </p:spPr>
      </p:pic>
      <p:pic>
        <p:nvPicPr>
          <p:cNvPr id="7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B4BB1930-BF71-EE4E-94D3-F1E3E5335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986" y="3165882"/>
            <a:ext cx="4609501" cy="792258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818C024-6D26-4049-9A85-BA4CCA672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0" y="1555750"/>
            <a:ext cx="10502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3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568E57-D646-5B42-85BD-8977A6635D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Q.F.T. – Quantum circuit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B3331F-97A8-BB46-A943-8C240161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071" y="5462942"/>
            <a:ext cx="808898" cy="490241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B644BB3-10FF-7241-B45A-CBFEF0F59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26" y="1638391"/>
            <a:ext cx="6906634" cy="3581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AF991-1EDE-1F44-AED8-CDD021F1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271" y="5299877"/>
            <a:ext cx="6865658" cy="8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48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568E57-D646-5B42-85BD-8977A6635D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Q.F.T. – Quantum circuit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B3331F-97A8-BB46-A943-8C240161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52" y="5452185"/>
            <a:ext cx="808898" cy="4902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808BC11-C248-EE4D-9A56-9AA28119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843088"/>
            <a:ext cx="9563050" cy="344646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DAD0ABF-B237-6645-A1B4-36A6B0028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474" y="5146829"/>
            <a:ext cx="8877674" cy="11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8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6568E57-D646-5B42-85BD-8977A6635D2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Q.F.T. – Quantum circuit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B3331F-97A8-BB46-A943-8C240161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1" y="5462943"/>
            <a:ext cx="808898" cy="490241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8E12FD5-72A9-AF41-BDB5-4EE14FF5C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11" y="1818883"/>
            <a:ext cx="10091569" cy="3275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F3A9F7-3B64-2D4E-A8BC-F41DBAD8C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852" y="5202811"/>
            <a:ext cx="9868348" cy="10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46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8AE8-EE5C-9342-99EC-FF26D5EF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Q.F.T. – Something wrong with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CAE72-9C7C-1347-9C91-F116A0F1C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39" y="2993261"/>
            <a:ext cx="7828700" cy="3294584"/>
          </a:xfrm>
        </p:spPr>
        <p:txBody>
          <a:bodyPr/>
          <a:lstStyle/>
          <a:p>
            <a:r>
              <a:rPr lang="en-GB" dirty="0"/>
              <a:t>SWAP </a:t>
            </a:r>
          </a:p>
        </p:txBody>
      </p:sp>
      <p:pic>
        <p:nvPicPr>
          <p:cNvPr id="10242" name="Picture 2" descr="Circuit representation of the SWAP gate showing its equivalence to... |  Download Scientific Diagram">
            <a:extLst>
              <a:ext uri="{FF2B5EF4-FFF2-40B4-BE49-F238E27FC236}">
                <a16:creationId xmlns:a16="http://schemas.microsoft.com/office/drawing/2014/main" id="{9DBC9061-6388-B74B-950D-538CA43A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72" y="3658753"/>
            <a:ext cx="6373023" cy="283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AFD0F-9A42-DA41-91E5-6488B3E7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7583"/>
            <a:ext cx="9069593" cy="9287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A76A0D-D6BC-7C4B-9D03-5B671BAD925C}"/>
              </a:ext>
            </a:extLst>
          </p:cNvPr>
          <p:cNvSpPr txBox="1"/>
          <p:nvPr/>
        </p:nvSpPr>
        <p:spPr>
          <a:xfrm>
            <a:off x="10138378" y="1791104"/>
            <a:ext cx="492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810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CB2B-BF9F-7349-B132-C69512A3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Q.F.T. – 3-qubit example</a:t>
            </a:r>
          </a:p>
        </p:txBody>
      </p:sp>
      <p:pic>
        <p:nvPicPr>
          <p:cNvPr id="5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46D85FC-A658-F845-B492-73004F4FC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029" y="1713837"/>
            <a:ext cx="5559786" cy="21075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466D84B-7FDE-1C40-A2F1-A818BDEB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35" y="2585665"/>
            <a:ext cx="4320136" cy="2471344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3D2C43E-4AA8-2D4E-9B94-A55E7FBD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906" y="5566494"/>
            <a:ext cx="2696829" cy="456495"/>
          </a:xfrm>
          <a:prstGeom prst="rect">
            <a:avLst/>
          </a:prstGeom>
        </p:spPr>
      </p:pic>
      <p:pic>
        <p:nvPicPr>
          <p:cNvPr id="13" name="Picture 12" descr="Diagram&#10;&#10;Description automatically generated with low confidence">
            <a:extLst>
              <a:ext uri="{FF2B5EF4-FFF2-40B4-BE49-F238E27FC236}">
                <a16:creationId xmlns:a16="http://schemas.microsoft.com/office/drawing/2014/main" id="{0F386D02-27DF-EA42-894E-26407AA0D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131" y="4753432"/>
            <a:ext cx="1534872" cy="767436"/>
          </a:xfrm>
          <a:prstGeom prst="rect">
            <a:avLst/>
          </a:prstGeom>
        </p:spPr>
      </p:pic>
      <p:pic>
        <p:nvPicPr>
          <p:cNvPr id="15" name="Picture 14" descr="Icon&#10;&#10;Description automatically generated with low confidence">
            <a:extLst>
              <a:ext uri="{FF2B5EF4-FFF2-40B4-BE49-F238E27FC236}">
                <a16:creationId xmlns:a16="http://schemas.microsoft.com/office/drawing/2014/main" id="{A2DB6255-EE0B-614E-950E-FF0AFEEB3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731" y="5841402"/>
            <a:ext cx="1278090" cy="685642"/>
          </a:xfrm>
          <a:prstGeom prst="rect">
            <a:avLst/>
          </a:prstGeom>
        </p:spPr>
      </p:pic>
      <p:pic>
        <p:nvPicPr>
          <p:cNvPr id="17" name="Picture 1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42647A23-A734-5A45-BD6D-431180A06D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1922" y="4724839"/>
            <a:ext cx="1085309" cy="838648"/>
          </a:xfrm>
          <a:prstGeom prst="rect">
            <a:avLst/>
          </a:prstGeom>
        </p:spPr>
      </p:pic>
      <p:pic>
        <p:nvPicPr>
          <p:cNvPr id="19" name="Picture 18" descr="A picture containing text, gauge, clock, watch&#10;&#10;Description automatically generated">
            <a:extLst>
              <a:ext uri="{FF2B5EF4-FFF2-40B4-BE49-F238E27FC236}">
                <a16:creationId xmlns:a16="http://schemas.microsoft.com/office/drawing/2014/main" id="{8FA4FE83-B65C-9249-AED9-7121A98EAD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868" y="5790210"/>
            <a:ext cx="1437416" cy="7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14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52D2-E3A9-4B45-B3DF-70FE7566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Fourier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0DA87-7AA8-ED4C-ADEF-E9AE04273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Complexity: </a:t>
            </a:r>
            <a:r>
              <a:rPr lang="en-HK" dirty="0"/>
              <a:t>Given access to a set of basic unitary gates and n qubits, a quantum computer can perform the discrete Fourier transform on 2^n amplitudes with only O(n^2 ) Hadamard and controlled phase gates.</a:t>
            </a:r>
          </a:p>
          <a:p>
            <a:r>
              <a:rPr lang="en-HK" dirty="0"/>
              <a:t>Compare to classical FFT O(n2^n)</a:t>
            </a:r>
          </a:p>
          <a:p>
            <a:r>
              <a:rPr lang="en-HK" dirty="0"/>
              <a:t>Applications: Phase estimation, fast factoring (Shor’s), fast linear algebra and more.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8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3660-07AD-AF40-8232-5894C5C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What have we done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1D7F-7DDE-1140-A2D1-41D7AA8D0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 building blocks for quantum computation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7F649-13AF-314D-9AA8-A346A3FF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88" y="2715018"/>
            <a:ext cx="2963824" cy="3461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4C34DE-7246-5B4B-9927-CCF70ADAD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74336"/>
            <a:ext cx="3498991" cy="1518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2F781-21F6-D542-B313-F0416B278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27" y="2447944"/>
            <a:ext cx="4234473" cy="24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13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Question marks in a line and one question mark is lit">
            <a:extLst>
              <a:ext uri="{FF2B5EF4-FFF2-40B4-BE49-F238E27FC236}">
                <a16:creationId xmlns:a16="http://schemas.microsoft.com/office/drawing/2014/main" id="{C22C376F-554A-FE79-4348-568BE87C5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056" b="13674"/>
          <a:stretch/>
        </p:blipFill>
        <p:spPr>
          <a:xfrm>
            <a:off x="86081" y="22591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47AF78-5116-C841-8537-6E9CEB12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</a:rPr>
              <a:t>Questions &amp; Intermission </a:t>
            </a:r>
          </a:p>
        </p:txBody>
      </p:sp>
    </p:spTree>
    <p:extLst>
      <p:ext uri="{BB962C8B-B14F-4D97-AF65-F5344CB8AC3E}">
        <p14:creationId xmlns:p14="http://schemas.microsoft.com/office/powerpoint/2010/main" val="2086346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1122-C2BD-C949-A5B3-6E02B426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Phase Estimation 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1734F8F0-2D4F-FC44-A2F1-F862559F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80" y="1545086"/>
            <a:ext cx="9590904" cy="5101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70C593-86DF-8641-A471-28C4CDDA4FDC}"/>
              </a:ext>
            </a:extLst>
          </p:cNvPr>
          <p:cNvSpPr/>
          <p:nvPr/>
        </p:nvSpPr>
        <p:spPr>
          <a:xfrm>
            <a:off x="9527059" y="4448432"/>
            <a:ext cx="902044" cy="630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420D6A3-61D6-664E-9364-EB0BFE201C25}"/>
                  </a:ext>
                </a:extLst>
              </p14:cNvPr>
              <p14:cNvContentPartPr/>
              <p14:nvPr/>
            </p14:nvContentPartPr>
            <p14:xfrm>
              <a:off x="8431560" y="2973754"/>
              <a:ext cx="1009440" cy="21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420D6A3-61D6-664E-9364-EB0BFE201C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3920" y="2955754"/>
                <a:ext cx="10450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7AED8B5-F195-5F45-A739-BC7F531E2227}"/>
                  </a:ext>
                </a:extLst>
              </p14:cNvPr>
              <p14:cNvContentPartPr/>
              <p14:nvPr/>
            </p14:nvContentPartPr>
            <p14:xfrm>
              <a:off x="10262880" y="4310074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AED8B5-F195-5F45-A739-BC7F531E22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44880" y="429207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6D6972-6277-D541-A253-C019BB9FCEB0}"/>
                  </a:ext>
                </a:extLst>
              </p14:cNvPr>
              <p14:cNvContentPartPr/>
              <p14:nvPr/>
            </p14:nvContentPartPr>
            <p14:xfrm>
              <a:off x="1444680" y="2532754"/>
              <a:ext cx="1858680" cy="51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6D6972-6277-D541-A253-C019BB9FCE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5680" y="2523754"/>
                <a:ext cx="18763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A257197-CBE6-EA43-B680-DC1715FDC6CE}"/>
                  </a:ext>
                </a:extLst>
              </p14:cNvPr>
              <p14:cNvContentPartPr/>
              <p14:nvPr/>
            </p14:nvContentPartPr>
            <p14:xfrm>
              <a:off x="4350960" y="2532034"/>
              <a:ext cx="1621080" cy="66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A257197-CBE6-EA43-B680-DC1715FDC6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42320" y="2523394"/>
                <a:ext cx="163872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6152F0B-571B-1744-B89B-DE419F578F5E}"/>
              </a:ext>
            </a:extLst>
          </p:cNvPr>
          <p:cNvGrpSpPr/>
          <p:nvPr/>
        </p:nvGrpSpPr>
        <p:grpSpPr>
          <a:xfrm>
            <a:off x="5972801" y="6012612"/>
            <a:ext cx="2613600" cy="31320"/>
            <a:chOff x="5972801" y="6012612"/>
            <a:chExt cx="2613600" cy="3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4F66FD-7A85-FF48-B426-93A4A93C6BAC}"/>
                    </a:ext>
                  </a:extLst>
                </p14:cNvPr>
                <p14:cNvContentPartPr/>
                <p14:nvPr/>
              </p14:nvContentPartPr>
              <p14:xfrm>
                <a:off x="5972801" y="6012612"/>
                <a:ext cx="101952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4F66FD-7A85-FF48-B426-93A4A93C6B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54801" y="5994612"/>
                  <a:ext cx="1055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3948AEA-2B2F-4D41-A255-812CDCE68FC1}"/>
                    </a:ext>
                  </a:extLst>
                </p14:cNvPr>
                <p14:cNvContentPartPr/>
                <p14:nvPr/>
              </p14:nvContentPartPr>
              <p14:xfrm>
                <a:off x="7018961" y="6019092"/>
                <a:ext cx="1567440" cy="24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3948AEA-2B2F-4D41-A255-812CDCE68F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00961" y="6001092"/>
                  <a:ext cx="1603080" cy="6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4C836B8-2961-1544-B4F7-E66FE4EDC39B}"/>
                  </a:ext>
                </a:extLst>
              </p14:cNvPr>
              <p14:cNvContentPartPr/>
              <p14:nvPr/>
            </p14:nvContentPartPr>
            <p14:xfrm>
              <a:off x="2082281" y="6493212"/>
              <a:ext cx="1581480" cy="27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4C836B8-2961-1544-B4F7-E66FE4EDC3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64281" y="6475572"/>
                <a:ext cx="161712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702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1122-C2BD-C949-A5B3-6E02B426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Phase Estimation – Oracle based controlled rotation step</a:t>
            </a: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5716EC7D-B5C8-CC47-8F5B-19BB2144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" y="1690688"/>
            <a:ext cx="9875520" cy="4556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0A417D-57D5-F340-B3E2-991A2C345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108" y="2185669"/>
            <a:ext cx="182881" cy="1905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2AB503-5353-614B-ACFE-EC0808ACC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108" y="3375479"/>
            <a:ext cx="182881" cy="1905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553156-6B1A-224B-88BD-59F0B8DA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107" y="3964109"/>
            <a:ext cx="182881" cy="190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E50669-8F7E-A241-B833-F4A083177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106" y="4386580"/>
            <a:ext cx="182881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3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1122-C2BD-C949-A5B3-6E02B426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Phase Estimation – Oracle based controlled rotation step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8E847BEE-06A2-1C4C-AD46-7DBF489CA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8" y="1647089"/>
            <a:ext cx="4116979" cy="3610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25E68-E0F0-DE48-AB48-CFDA4D90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60" y="2149445"/>
            <a:ext cx="808898" cy="490241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910DA552-B706-CC42-81DF-B6338F847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04" y="2927579"/>
            <a:ext cx="6691538" cy="150400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673576-5DAD-9F4E-B54B-662372A3BFEC}"/>
              </a:ext>
            </a:extLst>
          </p:cNvPr>
          <p:cNvCxnSpPr>
            <a:cxnSpLocks/>
          </p:cNvCxnSpPr>
          <p:nvPr/>
        </p:nvCxnSpPr>
        <p:spPr>
          <a:xfrm flipV="1">
            <a:off x="6562160" y="4420591"/>
            <a:ext cx="713851" cy="103494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DE8BC7-8ADE-A242-85AA-054D7D15F5F7}"/>
              </a:ext>
            </a:extLst>
          </p:cNvPr>
          <p:cNvSpPr txBox="1"/>
          <p:nvPr/>
        </p:nvSpPr>
        <p:spPr>
          <a:xfrm>
            <a:off x="5773782" y="555526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looks familiar? </a:t>
            </a:r>
          </a:p>
        </p:txBody>
      </p:sp>
    </p:spTree>
    <p:extLst>
      <p:ext uri="{BB962C8B-B14F-4D97-AF65-F5344CB8AC3E}">
        <p14:creationId xmlns:p14="http://schemas.microsoft.com/office/powerpoint/2010/main" val="3413797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1122-C2BD-C949-A5B3-6E02B426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Phase Estimation – inverse QFT for completion </a:t>
            </a: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A5F9FF7-709E-474A-A734-1207F58B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84" y="2310917"/>
            <a:ext cx="7952831" cy="2863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74A56-E558-424B-9B0C-99A2C0D10214}"/>
              </a:ext>
            </a:extLst>
          </p:cNvPr>
          <p:cNvSpPr txBox="1"/>
          <p:nvPr/>
        </p:nvSpPr>
        <p:spPr>
          <a:xfrm>
            <a:off x="828538" y="2717075"/>
            <a:ext cx="293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First register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F1F34-4892-8744-95FF-B8F11D5E6FCB}"/>
              </a:ext>
            </a:extLst>
          </p:cNvPr>
          <p:cNvSpPr txBox="1"/>
          <p:nvPr/>
        </p:nvSpPr>
        <p:spPr>
          <a:xfrm>
            <a:off x="650012" y="4371703"/>
            <a:ext cx="2939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Second register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3604645-8F4B-CD44-A72A-925207C17007}"/>
              </a:ext>
            </a:extLst>
          </p:cNvPr>
          <p:cNvCxnSpPr>
            <a:cxnSpLocks/>
          </p:cNvCxnSpPr>
          <p:nvPr/>
        </p:nvCxnSpPr>
        <p:spPr>
          <a:xfrm flipV="1">
            <a:off x="7563394" y="1905796"/>
            <a:ext cx="757646" cy="744756"/>
          </a:xfrm>
          <a:prstGeom prst="bentConnector3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2C8C0C0C-34F4-6848-A487-60198723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784" y="1440337"/>
            <a:ext cx="3163262" cy="837837"/>
          </a:xfrm>
          <a:prstGeom prst="rect">
            <a:avLst/>
          </a:prstGeom>
        </p:spPr>
      </p:pic>
      <p:pic>
        <p:nvPicPr>
          <p:cNvPr id="22" name="Picture 21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03FD9DBA-EA96-9C45-A978-ABCAF3AFD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988" y="5458439"/>
            <a:ext cx="4468223" cy="12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49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4E5C-C74C-1C4A-B199-74A337A48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Linear System Algorithm 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D624377-D906-954C-98EA-7CD6814EB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76" y="1924707"/>
            <a:ext cx="10363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1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4E5C-C74C-1C4A-B199-74A337A48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Linear System Algorithm 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0A2ABDD-89D6-2943-BA59-259792E6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64" y="1690688"/>
            <a:ext cx="8163237" cy="424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57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A10A-0FD3-E64E-AF71-634501E6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Hamiltonian simulation (in a nutshell 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Give access to H, implement the solution of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That is, implement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B7BC5B-6CAE-2C4A-A41A-B4474709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Linear System Algorithm </a:t>
            </a:r>
          </a:p>
        </p:txBody>
      </p:sp>
      <p:pic>
        <p:nvPicPr>
          <p:cNvPr id="8" name="Graphic 7" descr="Acorn with solid fill">
            <a:extLst>
              <a:ext uri="{FF2B5EF4-FFF2-40B4-BE49-F238E27FC236}">
                <a16:creationId xmlns:a16="http://schemas.microsoft.com/office/drawing/2014/main" id="{7E202BB3-762F-0949-9565-F8B7B5610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4938" y="1619743"/>
            <a:ext cx="914400" cy="9144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FC04A99-5891-6D46-897D-80EEB73A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416" y="3448844"/>
            <a:ext cx="3213100" cy="11049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F55B7363-2B8C-B24C-9209-47272DEF7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847" y="4806553"/>
            <a:ext cx="1663700" cy="558800"/>
          </a:xfrm>
          <a:prstGeom prst="rect">
            <a:avLst/>
          </a:prstGeom>
        </p:spPr>
      </p:pic>
      <p:pic>
        <p:nvPicPr>
          <p:cNvPr id="14" name="Picture 13" descr="Icon&#10;&#10;Description automatically generated with low confidence">
            <a:extLst>
              <a:ext uri="{FF2B5EF4-FFF2-40B4-BE49-F238E27FC236}">
                <a16:creationId xmlns:a16="http://schemas.microsoft.com/office/drawing/2014/main" id="{74D94206-B517-AA4D-83A0-02D422932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886" y="4797494"/>
            <a:ext cx="17526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7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4530CE-138A-184F-8104-847DB9A8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Linear System Algorithm </a:t>
            </a: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1B1B33D-053D-0647-8EE1-9DD48129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40" y="1690688"/>
            <a:ext cx="8758519" cy="42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55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AD1521F-E683-E448-A5EC-F4FEC6A38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8450"/>
            <a:ext cx="10083799" cy="36411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30E6122-EEB0-784B-9AA6-61C8B274E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Linear System Algorithm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E4ADF68-37B9-4941-B30D-07645C27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20266"/>
            <a:ext cx="444500" cy="402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2A6FC-9DFE-0447-9931-190029BFE14F}"/>
              </a:ext>
            </a:extLst>
          </p:cNvPr>
          <p:cNvSpPr txBox="1"/>
          <p:nvPr/>
        </p:nvSpPr>
        <p:spPr>
          <a:xfrm>
            <a:off x="1282699" y="5384879"/>
            <a:ext cx="96392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We improved the </a:t>
            </a:r>
            <a:r>
              <a:rPr lang="en-HK" sz="2800" dirty="0"/>
              <a:t>efficiency of QLSA in the cases when the</a:t>
            </a:r>
          </a:p>
          <a:p>
            <a:r>
              <a:rPr lang="en-HK" sz="2800" dirty="0"/>
              <a:t>A is dense in 2018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619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3660-07AD-AF40-8232-5894C5C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What have we done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1D7F-7DDE-1140-A2D1-41D7AA8D0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Heuristic and variational QML methods: QSVM, QNN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3FAEADB-C187-C044-A8A5-173FE41C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5913"/>
            <a:ext cx="5512975" cy="3481050"/>
          </a:xfrm>
          <a:prstGeom prst="rect">
            <a:avLst/>
          </a:prstGeom>
        </p:spPr>
      </p:pic>
      <p:pic>
        <p:nvPicPr>
          <p:cNvPr id="50" name="Picture 49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D6EA79B1-4E78-CE48-903A-35D848CD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75" y="2695913"/>
            <a:ext cx="4924129" cy="31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9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26-7631-8B4F-AFB4-FA6B0A2D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Generic quantum enhanced linear algebra subroutines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5F8E1-6CCD-BE48-B0BB-680AA0DA3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603" y="1629384"/>
            <a:ext cx="8780813" cy="3599231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07ED1B2-D4E8-C04F-B039-CE04E6A5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8" y="5249406"/>
            <a:ext cx="9013372" cy="16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12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0F26-7631-8B4F-AFB4-FA6B0A2D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Generic quantum enhanced linear algebra subroutines</a:t>
            </a:r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0C369D-FBC5-2C47-BDAD-68C2007A8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689" y="1825625"/>
            <a:ext cx="7494622" cy="4351338"/>
          </a:xfrm>
        </p:spPr>
      </p:pic>
    </p:spTree>
    <p:extLst>
      <p:ext uri="{BB962C8B-B14F-4D97-AF65-F5344CB8AC3E}">
        <p14:creationId xmlns:p14="http://schemas.microsoft.com/office/powerpoint/2010/main" val="2541829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5DCD-5EB7-BC45-9320-F3A5103D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To be continued…</a:t>
            </a:r>
          </a:p>
        </p:txBody>
      </p:sp>
      <p:pic>
        <p:nvPicPr>
          <p:cNvPr id="19" name="Picture 4" descr="Blue blocks and networks technology background">
            <a:extLst>
              <a:ext uri="{FF2B5EF4-FFF2-40B4-BE49-F238E27FC236}">
                <a16:creationId xmlns:a16="http://schemas.microsoft.com/office/drawing/2014/main" id="{CC77445C-DB63-4CF2-BA8C-23557DFB1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0" r="4037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DA9EA7-CCF6-DF4A-88C8-327320BB1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GB" dirty="0"/>
              <a:t>More on quantum enhanced linear algebra</a:t>
            </a:r>
          </a:p>
          <a:p>
            <a:r>
              <a:rPr lang="en-GB" dirty="0"/>
              <a:t>Example ML application: Quantum-enhanced Gaussian processes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72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FE90-1AE8-AA45-92BF-F38D9B56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What have we done so far?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FA641-56E0-4543-816D-89B3F30A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Error, noise, adversarial robustness and confidence intervals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3497D5C-0816-244A-88FD-19ECC837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640" y="4221295"/>
            <a:ext cx="6728206" cy="227158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A723B32-0000-154A-B055-6B22A490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34" y="2465233"/>
            <a:ext cx="5099366" cy="192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933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4970-68E7-ED48-89C7-0336C470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Quantum Algorithms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42C51-A8EB-494E-98C6-C5183937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33" y="1690688"/>
            <a:ext cx="10515600" cy="4351338"/>
          </a:xfrm>
        </p:spPr>
        <p:txBody>
          <a:bodyPr/>
          <a:lstStyle/>
          <a:p>
            <a:r>
              <a:rPr lang="en-GB" dirty="0"/>
              <a:t>Advanced quantum computing methods are typically more “hardware demanding” .</a:t>
            </a:r>
          </a:p>
        </p:txBody>
      </p:sp>
      <p:pic>
        <p:nvPicPr>
          <p:cNvPr id="11266" name="Picture 2" descr="Quantum algorithms and their applications">
            <a:extLst>
              <a:ext uri="{FF2B5EF4-FFF2-40B4-BE49-F238E27FC236}">
                <a16:creationId xmlns:a16="http://schemas.microsoft.com/office/drawing/2014/main" id="{E1EAFA86-E507-A44E-98B2-2F8DB20C8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6" y="3190671"/>
            <a:ext cx="10460721" cy="267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2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BB76-D133-6B40-8CBA-9A6EEAF9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Fourier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DB13-479E-8B4D-A572-6876B2BFB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Normalised Discrete Fourier transform of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024DE6-D642-E34E-B30E-7653511373AE}"/>
              </a:ext>
            </a:extLst>
          </p:cNvPr>
          <p:cNvCxnSpPr>
            <a:cxnSpLocks/>
          </p:cNvCxnSpPr>
          <p:nvPr/>
        </p:nvCxnSpPr>
        <p:spPr>
          <a:xfrm>
            <a:off x="1550134" y="3058684"/>
            <a:ext cx="121778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E760C2B1-FB90-6947-98C2-3EBB1988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6" y="3429000"/>
            <a:ext cx="4635842" cy="324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urier transform of image in opencv">
            <a:extLst>
              <a:ext uri="{FF2B5EF4-FFF2-40B4-BE49-F238E27FC236}">
                <a16:creationId xmlns:a16="http://schemas.microsoft.com/office/drawing/2014/main" id="{25271C71-4649-0B42-9100-E3AAB8DB2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771" y="3473378"/>
            <a:ext cx="5192143" cy="324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F332C9-3DA5-AD42-8C3A-F4753A8DD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650" y="1735066"/>
            <a:ext cx="33655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E1A648-58E3-3945-9FC4-8C52E2837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657" y="2906284"/>
            <a:ext cx="2667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0A0BA4-34CC-CB49-B549-7492D3619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974" y="2575255"/>
            <a:ext cx="800100" cy="317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A4A9BD-F15C-0440-BA41-B20D7B1B083E}"/>
              </a:ext>
            </a:extLst>
          </p:cNvPr>
          <p:cNvSpPr txBox="1"/>
          <p:nvPr/>
        </p:nvSpPr>
        <p:spPr>
          <a:xfrm>
            <a:off x="3510100" y="2874018"/>
            <a:ext cx="195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entries</a:t>
            </a:r>
          </a:p>
        </p:txBody>
      </p:sp>
      <p:pic>
        <p:nvPicPr>
          <p:cNvPr id="16" name="Picture 15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BDF44F98-FF42-6748-ADAC-5E73C3960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5371" y="2428620"/>
            <a:ext cx="3656537" cy="118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8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1472-25CC-954D-AF1D-F83EDDAC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Fourier Transform 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E97C554-C25E-684B-947A-D1C6BDC2B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022" y="1701330"/>
            <a:ext cx="3102502" cy="76914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25129-EB07-8D42-9710-72D0B5FD1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75" y="1865710"/>
            <a:ext cx="12954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F42554-AEA6-7847-8870-DB33829A46EF}"/>
              </a:ext>
            </a:extLst>
          </p:cNvPr>
          <p:cNvSpPr txBox="1"/>
          <p:nvPr/>
        </p:nvSpPr>
        <p:spPr>
          <a:xfrm>
            <a:off x="3146823" y="1844427"/>
            <a:ext cx="200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 basis states</a:t>
            </a:r>
            <a:endParaRPr lang="en-GB" dirty="0"/>
          </a:p>
        </p:txBody>
      </p:sp>
      <p:pic>
        <p:nvPicPr>
          <p:cNvPr id="9" name="Picture 8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AB7D286E-13A6-8A42-9425-65F05A787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876" y="2634855"/>
            <a:ext cx="5538124" cy="1446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33BBF5-E2F3-0544-9357-2BC12C08A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75" y="4573191"/>
            <a:ext cx="1295400" cy="41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307C41-2CF6-1A42-8E16-C6DB047569EB}"/>
              </a:ext>
            </a:extLst>
          </p:cNvPr>
          <p:cNvSpPr txBox="1"/>
          <p:nvPr/>
        </p:nvSpPr>
        <p:spPr>
          <a:xfrm>
            <a:off x="3135275" y="4530626"/>
            <a:ext cx="2466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on arbitrary states</a:t>
            </a:r>
            <a:endParaRPr lang="en-GB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BFA44AB7-BC91-1A43-AE1D-E4A649D23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050" y="4092458"/>
            <a:ext cx="3992876" cy="1384100"/>
          </a:xfrm>
          <a:prstGeom prst="rect">
            <a:avLst/>
          </a:prstGeom>
        </p:spPr>
      </p:pic>
      <p:pic>
        <p:nvPicPr>
          <p:cNvPr id="14" name="Picture 13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3DD9A53A-92F4-B446-930A-B752890FE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275" y="5487573"/>
            <a:ext cx="3656537" cy="11860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D908AA-1BCE-5D43-8033-86823A41C4D7}"/>
              </a:ext>
            </a:extLst>
          </p:cNvPr>
          <p:cNvSpPr txBox="1"/>
          <p:nvPr/>
        </p:nvSpPr>
        <p:spPr>
          <a:xfrm>
            <a:off x="1563457" y="5908159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with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77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BB76-D133-6B40-8CBA-9A6EEAF9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Fourier Transform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DB13-479E-8B4D-A572-6876B2BFB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Product representation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Number of qubits = n ;</a:t>
            </a:r>
          </a:p>
          <a:p>
            <a:r>
              <a:rPr lang="en-GB" dirty="0"/>
              <a:t>Binary fraction notation: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DEE72-8B9A-7F48-BE1D-3F4108D1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345284"/>
            <a:ext cx="10414000" cy="108371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B9FAC3A-4B7A-BC4A-ABA1-4D7321E05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700" y="4890280"/>
            <a:ext cx="1193800" cy="381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C0DBA20D-0EB9-8149-B27A-F797F7DBEDE6}"/>
              </a:ext>
            </a:extLst>
          </p:cNvPr>
          <p:cNvSpPr/>
          <p:nvPr/>
        </p:nvSpPr>
        <p:spPr>
          <a:xfrm rot="5400000">
            <a:off x="1616075" y="2987675"/>
            <a:ext cx="254000" cy="1136650"/>
          </a:xfrm>
          <a:prstGeom prst="rightBrac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E3419-D475-264E-A2DD-3F841DF6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50" y="3867982"/>
            <a:ext cx="403225" cy="4521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5FF4C5-D1E6-CA4B-AF6D-1FE63EA06232}"/>
              </a:ext>
            </a:extLst>
          </p:cNvPr>
          <p:cNvSpPr txBox="1"/>
          <p:nvPr/>
        </p:nvSpPr>
        <p:spPr>
          <a:xfrm>
            <a:off x="1577975" y="3909366"/>
            <a:ext cx="245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binary representation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62062C-E25C-DF4E-B5C9-B68621C12E24}"/>
              </a:ext>
            </a:extLst>
          </p:cNvPr>
          <p:cNvGrpSpPr/>
          <p:nvPr/>
        </p:nvGrpSpPr>
        <p:grpSpPr>
          <a:xfrm>
            <a:off x="5181600" y="5896777"/>
            <a:ext cx="6540078" cy="499677"/>
            <a:chOff x="4813722" y="5653989"/>
            <a:chExt cx="6540078" cy="49967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4FA9AE3-19FC-444F-BF97-0C58AB8CA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7200" y="5840328"/>
              <a:ext cx="304800" cy="127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F1DE97-6453-3A43-8998-0B21E92CD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6788" y="5703968"/>
              <a:ext cx="4037012" cy="399997"/>
            </a:xfrm>
            <a:prstGeom prst="rect">
              <a:avLst/>
            </a:prstGeom>
          </p:spPr>
        </p:pic>
        <p:pic>
          <p:nvPicPr>
            <p:cNvPr id="23" name="Picture 22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AC431A5E-DDE9-E545-BD82-29B04931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13722" y="5653989"/>
              <a:ext cx="1891084" cy="499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580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BA47-11D5-9648-8B5A-C99FE7EF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-- </a:t>
            </a:r>
          </a:p>
        </p:txBody>
      </p:sp>
      <p:pic>
        <p:nvPicPr>
          <p:cNvPr id="4" name="Picture 3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25D961FD-BC9B-F648-8697-E362D776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96" y="509484"/>
            <a:ext cx="3969458" cy="1036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8CC0A-67E4-4A4D-B78C-BE3833759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84" y="919956"/>
            <a:ext cx="304800" cy="21590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9C0755F5-7A96-AF46-8CF7-44E99CB6D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073" y="1834002"/>
            <a:ext cx="6983505" cy="4583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1BCEBB-272D-AA42-850B-31D58B59CEC7}"/>
              </a:ext>
            </a:extLst>
          </p:cNvPr>
          <p:cNvSpPr txBox="1"/>
          <p:nvPr/>
        </p:nvSpPr>
        <p:spPr>
          <a:xfrm>
            <a:off x="7696314" y="84324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Product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5975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413</Words>
  <Application>Microsoft Macintosh PowerPoint</Application>
  <PresentationFormat>Widescreen</PresentationFormat>
  <Paragraphs>98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Lecture 6</vt:lpstr>
      <vt:lpstr>Recap: What have we done so far?</vt:lpstr>
      <vt:lpstr>Recap: What have we done so far?</vt:lpstr>
      <vt:lpstr>Recap: What have we done so far?</vt:lpstr>
      <vt:lpstr>Advanced Quantum Algorithms</vt:lpstr>
      <vt:lpstr>Quantum Fourier Transform </vt:lpstr>
      <vt:lpstr>Quantum Fourier Transform </vt:lpstr>
      <vt:lpstr>Quantum Fourier Transform </vt:lpstr>
      <vt:lpstr>Proof -- </vt:lpstr>
      <vt:lpstr>Q.F.T – Quantum circuit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Q.F.T. – Something wrong with </vt:lpstr>
      <vt:lpstr>Q.F.T. – 3-qubit example</vt:lpstr>
      <vt:lpstr>Quantum Fourier Transform </vt:lpstr>
      <vt:lpstr>Questions &amp; Intermission </vt:lpstr>
      <vt:lpstr>Quantum Phase Estimation </vt:lpstr>
      <vt:lpstr>Quantum Phase Estimation – Oracle based controlled rotation step</vt:lpstr>
      <vt:lpstr>Quantum Phase Estimation – Oracle based controlled rotation step</vt:lpstr>
      <vt:lpstr>Quantum Phase Estimation – inverse QFT for completion </vt:lpstr>
      <vt:lpstr>Quantum Linear System Algorithm </vt:lpstr>
      <vt:lpstr>Quantum Linear System Algorithm </vt:lpstr>
      <vt:lpstr>Quantum Linear System Algorithm </vt:lpstr>
      <vt:lpstr>Quantum Linear System Algorithm </vt:lpstr>
      <vt:lpstr>Quantum Linear System Algorithm </vt:lpstr>
      <vt:lpstr>Generic quantum enhanced linear algebra subroutines</vt:lpstr>
      <vt:lpstr>Generic quantum enhanced linear algebra subroutines</vt:lpstr>
      <vt:lpstr>To be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</dc:title>
  <dc:creator>Zhikuan Zhao</dc:creator>
  <cp:lastModifiedBy>Zhikuan Zhao</cp:lastModifiedBy>
  <cp:revision>22</cp:revision>
  <dcterms:created xsi:type="dcterms:W3CDTF">2022-03-25T21:00:06Z</dcterms:created>
  <dcterms:modified xsi:type="dcterms:W3CDTF">2022-03-28T21:37:35Z</dcterms:modified>
</cp:coreProperties>
</file>